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sldIdLst>
    <p:sldId id="256" r:id="rId3"/>
    <p:sldId id="257" r:id="rId4"/>
    <p:sldId id="260" r:id="rId5"/>
    <p:sldId id="262" r:id="rId6"/>
    <p:sldId id="258" r:id="rId7"/>
    <p:sldId id="261"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01D7A-AA49-4280-AB5F-226D3B90AFC4}" v="8" dt="2024-01-15T19:00:27.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60400" autoAdjust="0"/>
  </p:normalViewPr>
  <p:slideViewPr>
    <p:cSldViewPr snapToGrid="0">
      <p:cViewPr varScale="1">
        <p:scale>
          <a:sx n="53" d="100"/>
          <a:sy n="53" d="100"/>
        </p:scale>
        <p:origin x="11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pe, Daniela" userId="d89890b5-eff3-4751-a6a3-1ecea0edbdb9" providerId="ADAL" clId="{93601D7A-AA49-4280-AB5F-226D3B90AFC4}"/>
    <pc:docChg chg="addSld delSld modSld">
      <pc:chgData name="Pope, Daniela" userId="d89890b5-eff3-4751-a6a3-1ecea0edbdb9" providerId="ADAL" clId="{93601D7A-AA49-4280-AB5F-226D3B90AFC4}" dt="2024-01-15T19:00:52.334" v="20" actId="1076"/>
      <pc:docMkLst>
        <pc:docMk/>
      </pc:docMkLst>
      <pc:sldChg chg="add del setBg">
        <pc:chgData name="Pope, Daniela" userId="d89890b5-eff3-4751-a6a3-1ecea0edbdb9" providerId="ADAL" clId="{93601D7A-AA49-4280-AB5F-226D3B90AFC4}" dt="2024-01-15T18:57:28.284" v="4"/>
        <pc:sldMkLst>
          <pc:docMk/>
          <pc:sldMk cId="2081319871" sldId="257"/>
        </pc:sldMkLst>
      </pc:sldChg>
      <pc:sldChg chg="add setBg">
        <pc:chgData name="Pope, Daniela" userId="d89890b5-eff3-4751-a6a3-1ecea0edbdb9" providerId="ADAL" clId="{93601D7A-AA49-4280-AB5F-226D3B90AFC4}" dt="2024-01-15T18:57:30.119" v="5"/>
        <pc:sldMkLst>
          <pc:docMk/>
          <pc:sldMk cId="3381525892" sldId="260"/>
        </pc:sldMkLst>
      </pc:sldChg>
      <pc:sldChg chg="add del setBg">
        <pc:chgData name="Pope, Daniela" userId="d89890b5-eff3-4751-a6a3-1ecea0edbdb9" providerId="ADAL" clId="{93601D7A-AA49-4280-AB5F-226D3B90AFC4}" dt="2024-01-15T18:57:10.499" v="3"/>
        <pc:sldMkLst>
          <pc:docMk/>
          <pc:sldMk cId="1202627516" sldId="261"/>
        </pc:sldMkLst>
      </pc:sldChg>
      <pc:sldChg chg="addSp modSp add mod">
        <pc:chgData name="Pope, Daniela" userId="d89890b5-eff3-4751-a6a3-1ecea0edbdb9" providerId="ADAL" clId="{93601D7A-AA49-4280-AB5F-226D3B90AFC4}" dt="2024-01-15T19:00:52.334" v="20" actId="1076"/>
        <pc:sldMkLst>
          <pc:docMk/>
          <pc:sldMk cId="3900705244" sldId="261"/>
        </pc:sldMkLst>
        <pc:picChg chg="add mod">
          <ac:chgData name="Pope, Daniela" userId="d89890b5-eff3-4751-a6a3-1ecea0edbdb9" providerId="ADAL" clId="{93601D7A-AA49-4280-AB5F-226D3B90AFC4}" dt="2024-01-15T19:00:52.334" v="20" actId="1076"/>
          <ac:picMkLst>
            <pc:docMk/>
            <pc:sldMk cId="3900705244" sldId="261"/>
            <ac:picMk id="2" creationId="{47582217-AA42-E51D-CA37-41B98BE510E2}"/>
          </ac:picMkLst>
        </pc:picChg>
        <pc:picChg chg="mod ord">
          <ac:chgData name="Pope, Daniela" userId="d89890b5-eff3-4751-a6a3-1ecea0edbdb9" providerId="ADAL" clId="{93601D7A-AA49-4280-AB5F-226D3B90AFC4}" dt="2024-01-15T19:00:47.054" v="17" actId="166"/>
          <ac:picMkLst>
            <pc:docMk/>
            <pc:sldMk cId="3900705244" sldId="261"/>
            <ac:picMk id="22" creationId="{B1882F1B-BEAA-4F76-F442-74E7DC2A582B}"/>
          </ac:picMkLst>
        </pc:picChg>
        <pc:cxnChg chg="mod">
          <ac:chgData name="Pope, Daniela" userId="d89890b5-eff3-4751-a6a3-1ecea0edbdb9" providerId="ADAL" clId="{93601D7A-AA49-4280-AB5F-226D3B90AFC4}" dt="2024-01-15T19:00:42.609" v="15" actId="14100"/>
          <ac:cxnSpMkLst>
            <pc:docMk/>
            <pc:sldMk cId="3900705244" sldId="261"/>
            <ac:cxnSpMk id="23" creationId="{333B08BD-DC07-7819-4279-65406125AD24}"/>
          </ac:cxnSpMkLst>
        </pc:cxnChg>
      </pc:sldChg>
      <pc:sldChg chg="add">
        <pc:chgData name="Pope, Daniela" userId="d89890b5-eff3-4751-a6a3-1ecea0edbdb9" providerId="ADAL" clId="{93601D7A-AA49-4280-AB5F-226D3B90AFC4}" dt="2024-01-15T19:00:07.630" v="7"/>
        <pc:sldMkLst>
          <pc:docMk/>
          <pc:sldMk cId="0" sldId="262"/>
        </pc:sldMkLst>
      </pc:sldChg>
      <pc:sldChg chg="add del setBg">
        <pc:chgData name="Pope, Daniela" userId="d89890b5-eff3-4751-a6a3-1ecea0edbdb9" providerId="ADAL" clId="{93601D7A-AA49-4280-AB5F-226D3B90AFC4}" dt="2024-01-15T18:57:10.499" v="3"/>
        <pc:sldMkLst>
          <pc:docMk/>
          <pc:sldMk cId="1432480884"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A6EEA-8C63-4A06-AFFF-C5B802FC472A}"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E20D8-C649-40BE-BB95-E64623078FA6}" type="slidenum">
              <a:rPr lang="en-US" smtClean="0"/>
              <a:t>‹#›</a:t>
            </a:fld>
            <a:endParaRPr lang="en-US"/>
          </a:p>
        </p:txBody>
      </p:sp>
    </p:spTree>
    <p:extLst>
      <p:ext uri="{BB962C8B-B14F-4D97-AF65-F5344CB8AC3E}">
        <p14:creationId xmlns:p14="http://schemas.microsoft.com/office/powerpoint/2010/main" val="467323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EE20D8-C649-40BE-BB95-E64623078FA6}" type="slidenum">
              <a:rPr lang="en-US" smtClean="0"/>
              <a:t>1</a:t>
            </a:fld>
            <a:endParaRPr lang="en-US"/>
          </a:p>
        </p:txBody>
      </p:sp>
    </p:spTree>
    <p:extLst>
      <p:ext uri="{BB962C8B-B14F-4D97-AF65-F5344CB8AC3E}">
        <p14:creationId xmlns:p14="http://schemas.microsoft.com/office/powerpoint/2010/main" val="52435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222222"/>
                </a:solidFill>
                <a:effectLst/>
                <a:latin typeface="Arial" panose="020B0604020202020204" pitchFamily="34" charset="0"/>
              </a:rPr>
              <a:t>"What do a kilogram and Planck's constant have in common? It's more than you might think. For decades, the International Prototype of the Kilogram (IPK), made of a platinum-iridium alloy, was the physical basis for this SI unit, until a more reliable, concrete, and unchanging method was proven as a standard of SI mass. As of 2018, the Kibble watt balance has been the instrument of choice for this task. The Watt Balance</a:t>
            </a:r>
            <a:endParaRPr lang="en-US" b="0" i="0" dirty="0">
              <a:solidFill>
                <a:srgbClr val="222222"/>
              </a:solidFill>
              <a:effectLst/>
              <a:latin typeface="Arial" panose="020B0604020202020204" pitchFamily="34" charset="0"/>
            </a:endParaRPr>
          </a:p>
          <a:p>
            <a:pPr algn="l"/>
            <a:r>
              <a:rPr lang="en-US" b="0" i="1" dirty="0">
                <a:solidFill>
                  <a:srgbClr val="222222"/>
                </a:solidFill>
                <a:effectLst/>
                <a:latin typeface="Arial" panose="020B0604020202020204" pitchFamily="34" charset="0"/>
              </a:rPr>
              <a:t>is a mass metrology apparatus that balances the weight of an object against an electromagnetic force generated by a current-carrying coil immersed in a magnetic field. Two measurement modes are available, indirectly comparing electrical power and mechanical power in watts, linked through the use of Planck's constant. </a:t>
            </a:r>
          </a:p>
          <a:p>
            <a:pPr algn="l"/>
            <a:endParaRPr lang="en-US" b="0" i="1" dirty="0">
              <a:solidFill>
                <a:srgbClr val="222222"/>
              </a:solidFill>
              <a:effectLst/>
              <a:latin typeface="Arial" panose="020B0604020202020204" pitchFamily="34" charset="0"/>
            </a:endParaRPr>
          </a:p>
          <a:p>
            <a:pPr algn="l"/>
            <a:r>
              <a:rPr lang="en-US" b="0" i="1" dirty="0">
                <a:solidFill>
                  <a:srgbClr val="222222"/>
                </a:solidFill>
                <a:effectLst/>
                <a:latin typeface="Arial" panose="020B0604020202020204" pitchFamily="34" charset="0"/>
              </a:rPr>
              <a:t>Josephson effect and quantum Hall effect are what permit the measurement of electrical quantities in terms of the Planck constant required for precision and redefinition</a:t>
            </a:r>
            <a:endParaRPr lang="en-US" b="0" i="0" dirty="0">
              <a:solidFill>
                <a:srgbClr val="222222"/>
              </a:solidFill>
              <a:effectLst/>
              <a:latin typeface="Arial" panose="020B0604020202020204" pitchFamily="34" charset="0"/>
            </a:endParaRPr>
          </a:p>
          <a:p>
            <a:pPr algn="l"/>
            <a:br>
              <a:rPr lang="en-US" b="0" i="1" dirty="0">
                <a:solidFill>
                  <a:srgbClr val="222222"/>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7BEE20D8-C649-40BE-BB95-E64623078FA6}" type="slidenum">
              <a:rPr lang="en-US" smtClean="0"/>
              <a:t>2</a:t>
            </a:fld>
            <a:endParaRPr lang="en-US"/>
          </a:p>
        </p:txBody>
      </p:sp>
    </p:spTree>
    <p:extLst>
      <p:ext uri="{BB962C8B-B14F-4D97-AF65-F5344CB8AC3E}">
        <p14:creationId xmlns:p14="http://schemas.microsoft.com/office/powerpoint/2010/main" val="342582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222222"/>
                </a:solidFill>
                <a:effectLst/>
                <a:latin typeface="Arial" panose="020B0604020202020204" pitchFamily="34" charset="0"/>
              </a:rPr>
              <a:t>"What do a kilogram and Planck's constant have in common? It's more than you might think. For decades, the International Prototype of the Kilogram (IPK), made of a platinum-iridium alloy, was the physical basis for this SI unit, until a more reliable, concrete, and unchanging method was proven as a standard of SI mass. As of 2018, the Kibble watt balance has been the instrument of choice for this task. The Watt Balance</a:t>
            </a:r>
            <a:endParaRPr lang="en-US" b="0" i="0" dirty="0">
              <a:solidFill>
                <a:srgbClr val="222222"/>
              </a:solidFill>
              <a:effectLst/>
              <a:latin typeface="Arial" panose="020B0604020202020204" pitchFamily="34" charset="0"/>
            </a:endParaRPr>
          </a:p>
          <a:p>
            <a:pPr algn="l"/>
            <a:r>
              <a:rPr lang="en-US" b="0" i="1" dirty="0">
                <a:solidFill>
                  <a:srgbClr val="222222"/>
                </a:solidFill>
                <a:effectLst/>
                <a:latin typeface="Arial" panose="020B0604020202020204" pitchFamily="34" charset="0"/>
              </a:rPr>
              <a:t>is a mass metrology apparatus that balances the weight of an object against an electromagnetic force generated by a current-carrying coil immersed in a magnetic field. Two measurement modes are available, indirectly comparing electrical power and mechanical power in watts, linked through the use of Planck's constant. </a:t>
            </a:r>
          </a:p>
          <a:p>
            <a:pPr algn="l"/>
            <a:endParaRPr lang="en-US" b="0" i="1" dirty="0">
              <a:solidFill>
                <a:srgbClr val="222222"/>
              </a:solidFill>
              <a:effectLst/>
              <a:latin typeface="Arial" panose="020B0604020202020204" pitchFamily="34" charset="0"/>
            </a:endParaRPr>
          </a:p>
          <a:p>
            <a:pPr algn="l"/>
            <a:r>
              <a:rPr lang="en-US" b="0" i="1" dirty="0">
                <a:solidFill>
                  <a:srgbClr val="222222"/>
                </a:solidFill>
                <a:effectLst/>
                <a:latin typeface="Arial" panose="020B0604020202020204" pitchFamily="34" charset="0"/>
              </a:rPr>
              <a:t>Josephson effect and quantum Hall effect are what permit the measurement of electrical quantities in terms of the Planck constant required for precision and redefinition</a:t>
            </a:r>
            <a:endParaRPr lang="en-US" b="0" i="0" dirty="0">
              <a:solidFill>
                <a:srgbClr val="222222"/>
              </a:solidFill>
              <a:effectLst/>
              <a:latin typeface="Arial" panose="020B0604020202020204" pitchFamily="34" charset="0"/>
            </a:endParaRPr>
          </a:p>
          <a:p>
            <a:pPr algn="l"/>
            <a:br>
              <a:rPr lang="en-US" b="0" i="1" dirty="0">
                <a:solidFill>
                  <a:srgbClr val="222222"/>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7BEE20D8-C649-40BE-BB95-E64623078FA6}" type="slidenum">
              <a:rPr lang="en-US" smtClean="0"/>
              <a:t>3</a:t>
            </a:fld>
            <a:endParaRPr lang="en-US"/>
          </a:p>
        </p:txBody>
      </p:sp>
    </p:spTree>
    <p:extLst>
      <p:ext uri="{BB962C8B-B14F-4D97-AF65-F5344CB8AC3E}">
        <p14:creationId xmlns:p14="http://schemas.microsoft.com/office/powerpoint/2010/main" val="158504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65ca593412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265ca593412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222222"/>
                </a:solidFill>
                <a:latin typeface="Arial"/>
                <a:ea typeface="Arial"/>
                <a:cs typeface="Arial"/>
                <a:sym typeface="Arial"/>
              </a:rPr>
              <a:t>This measurement system is the realization of centuries of scientific progress and research carried out by some of the greatest scientists known in human history.</a:t>
            </a:r>
            <a:endParaRPr i="1">
              <a:latin typeface="Arial"/>
              <a:ea typeface="Arial"/>
              <a:cs typeface="Arial"/>
              <a:sym typeface="Arial"/>
            </a:endParaRPr>
          </a:p>
          <a:p>
            <a:pPr marL="0" lvl="0" indent="0" algn="l" rtl="0">
              <a:spcBef>
                <a:spcPts val="0"/>
              </a:spcBef>
              <a:spcAft>
                <a:spcPts val="0"/>
              </a:spcAft>
              <a:buNone/>
            </a:pPr>
            <a:endParaRPr i="1">
              <a:latin typeface="Arial"/>
              <a:ea typeface="Arial"/>
              <a:cs typeface="Arial"/>
              <a:sym typeface="Arial"/>
            </a:endParaRPr>
          </a:p>
          <a:p>
            <a:pPr marL="0" lvl="0" indent="0" algn="l" rtl="0">
              <a:spcBef>
                <a:spcPts val="0"/>
              </a:spcBef>
              <a:spcAft>
                <a:spcPts val="0"/>
              </a:spcAft>
              <a:buNone/>
            </a:pPr>
            <a:r>
              <a:rPr lang="en-US" i="1">
                <a:latin typeface="Arial"/>
                <a:ea typeface="Arial"/>
                <a:cs typeface="Arial"/>
                <a:sym typeface="Arial"/>
              </a:rPr>
              <a:t>The </a:t>
            </a:r>
            <a:r>
              <a:rPr lang="en-US" i="1">
                <a:solidFill>
                  <a:srgbClr val="222222"/>
                </a:solidFill>
                <a:latin typeface="Arial"/>
                <a:ea typeface="Arial"/>
                <a:cs typeface="Arial"/>
                <a:sym typeface="Arial"/>
              </a:rPr>
              <a:t>Josephson effect and Quantum Hall effect (with the VonKlitzing constant) are what permit the measurement of electrical quantities in terms of the Planck constant required for precision and redefinition of the Kilogram, to further improve the metric system that began with Mocahin and Delambre. Ohm, Coulomb, and Isaac Newton are provided the basis of understanding for these electrical and mechanical forces. Faraday and Maxwell provided foundational work in electromagnetism such that this relation between electrical and mechanical forces can be realized. Michaelson and Morley produced the laser interferometer with which precise measurements can be made. All of these scientists work realized in the Kibble-Watt Balance that was first conceptualized by Bryan Kibble, which was posthumously named after him in his honor.</a:t>
            </a:r>
            <a:endParaRPr i="1">
              <a:solidFill>
                <a:srgbClr val="222222"/>
              </a:solidFill>
              <a:latin typeface="Arial"/>
              <a:ea typeface="Arial"/>
              <a:cs typeface="Arial"/>
              <a:sym typeface="Arial"/>
            </a:endParaRPr>
          </a:p>
          <a:p>
            <a:pPr marL="0" lvl="0" indent="0" algn="l" rtl="0">
              <a:spcBef>
                <a:spcPts val="0"/>
              </a:spcBef>
              <a:spcAft>
                <a:spcPts val="0"/>
              </a:spcAft>
              <a:buNone/>
            </a:pPr>
            <a:br>
              <a:rPr lang="en-US" i="1">
                <a:solidFill>
                  <a:srgbClr val="222222"/>
                </a:solidFill>
                <a:latin typeface="Arial"/>
                <a:ea typeface="Arial"/>
                <a:cs typeface="Arial"/>
                <a:sym typeface="Arial"/>
              </a:rPr>
            </a:br>
            <a:endParaRPr i="1">
              <a:latin typeface="Arial"/>
              <a:ea typeface="Arial"/>
              <a:cs typeface="Arial"/>
              <a:sym typeface="Arial"/>
            </a:endParaRPr>
          </a:p>
        </p:txBody>
      </p:sp>
      <p:sp>
        <p:nvSpPr>
          <p:cNvPr id="108" name="Google Shape;108;g265ca593412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222222"/>
                </a:solidFill>
                <a:effectLst/>
                <a:latin typeface="Arial" panose="020B0604020202020204" pitchFamily="34" charset="0"/>
              </a:rPr>
              <a:t>While the National Institute of Standards and Technology (NIST) provides free documentation to all who endeavor to create a Watt Balance of their own, there are certainly opportunities where ECE students in this class can improve upon their design and implementation. Following guidance from a graduate student team in ABE, a team of students will endeavor to improve upon the control system in a streamlined manner while optimizing space within the balance using the most appropriate sensors (there are many!). PCBs, Arduino, Raspberry PI... it's up to the team to decide which basis will lend itself to user-friendly programming as an educational tool."</a:t>
            </a:r>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BEE20D8-C649-40BE-BB95-E64623078FA6}" type="slidenum">
              <a:rPr lang="en-US" smtClean="0"/>
              <a:t>5</a:t>
            </a:fld>
            <a:endParaRPr lang="en-US"/>
          </a:p>
        </p:txBody>
      </p:sp>
    </p:spTree>
    <p:extLst>
      <p:ext uri="{BB962C8B-B14F-4D97-AF65-F5344CB8AC3E}">
        <p14:creationId xmlns:p14="http://schemas.microsoft.com/office/powerpoint/2010/main" val="8172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222222"/>
                </a:solidFill>
                <a:effectLst/>
                <a:latin typeface="Arial" panose="020B0604020202020204" pitchFamily="34" charset="0"/>
              </a:rPr>
              <a:t>While the National Institute of Standards and Technology (NIST) provides free documentation to all who endeavor to create a Watt Balance of their own, there are certainly opportunities where ECE students in this class can improve upon their design and implementation. Following guidance from a graduate student team in ABE, a team of students will endeavor to improve upon the control system in a streamlined manner while optimizing space within the balance using the most appropriate sensors (there are many!). PCBs, Arduino, Raspberry PI... it's up to the team to decide which basis will lend itself to user-friendly programming as an educational tool."</a:t>
            </a:r>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0D8-C649-40BE-BB95-E64623078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41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EE20D8-C649-40BE-BB95-E64623078FA6}" type="slidenum">
              <a:rPr lang="en-US" smtClean="0"/>
              <a:t>7</a:t>
            </a:fld>
            <a:endParaRPr lang="en-US"/>
          </a:p>
        </p:txBody>
      </p:sp>
    </p:spTree>
    <p:extLst>
      <p:ext uri="{BB962C8B-B14F-4D97-AF65-F5344CB8AC3E}">
        <p14:creationId xmlns:p14="http://schemas.microsoft.com/office/powerpoint/2010/main" val="118768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C01E-9934-4FFB-7CB9-B7C369A9EE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DD4A8-04B4-714B-FAEF-A14A4F3D6F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CA971D-7B35-738C-4B6D-32DA989AA1A9}"/>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5" name="Footer Placeholder 4">
            <a:extLst>
              <a:ext uri="{FF2B5EF4-FFF2-40B4-BE49-F238E27FC236}">
                <a16:creationId xmlns:a16="http://schemas.microsoft.com/office/drawing/2014/main" id="{5D32919A-06B4-F7C9-73E3-E545BC0B0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D5245-3DC3-CA5C-E180-666FD1C6A49E}"/>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69414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F6C3-FF4F-E0E5-B3AE-36C7FFE2D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773F05-515E-ECAB-52FF-314997694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FEEC5-0918-2DB3-2070-28CA2D404DA6}"/>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5" name="Footer Placeholder 4">
            <a:extLst>
              <a:ext uri="{FF2B5EF4-FFF2-40B4-BE49-F238E27FC236}">
                <a16:creationId xmlns:a16="http://schemas.microsoft.com/office/drawing/2014/main" id="{06ADAE60-6BAD-EE8E-98C6-1E902C340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D1B53-13AB-070C-95EE-9128D1F3503E}"/>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380737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9F36D-8336-EC68-F75F-7DE5EEA270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38BA8-1E0F-44EA-5F1F-A9BB2040C9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8FDC1-246E-806C-3CCF-504EB6243FCE}"/>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5" name="Footer Placeholder 4">
            <a:extLst>
              <a:ext uri="{FF2B5EF4-FFF2-40B4-BE49-F238E27FC236}">
                <a16:creationId xmlns:a16="http://schemas.microsoft.com/office/drawing/2014/main" id="{264E662D-E017-9AFF-A253-38DA37C23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E2969-DF06-D13F-3C0A-4146EBA93DE0}"/>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436488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6498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34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5434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8044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7746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7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1104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042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CDFF-F011-2AF1-F155-A286610910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42DF3-7EB0-AA6C-F552-C628C927F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43156-79C8-8BB8-83A0-DB7A6ABE7488}"/>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5" name="Footer Placeholder 4">
            <a:extLst>
              <a:ext uri="{FF2B5EF4-FFF2-40B4-BE49-F238E27FC236}">
                <a16:creationId xmlns:a16="http://schemas.microsoft.com/office/drawing/2014/main" id="{6616AADA-D255-41E8-6286-553AD32ED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C9954-41A1-ED39-341C-FBCFFE6D9C63}"/>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409700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
          <p:cNvSpPr>
            <a:spLocks noGrp="1"/>
          </p:cNvSpPr>
          <p:nvPr>
            <p:ph type="pic" idx="2"/>
          </p:nvPr>
        </p:nvSpPr>
        <p:spPr>
          <a:xfrm>
            <a:off x="5183188" y="987425"/>
            <a:ext cx="6172200" cy="4873625"/>
          </a:xfrm>
          <a:prstGeom prst="rect">
            <a:avLst/>
          </a:prstGeom>
          <a:noFill/>
          <a:ln>
            <a:noFill/>
          </a:ln>
        </p:spPr>
      </p:sp>
      <p:sp>
        <p:nvSpPr>
          <p:cNvPr id="68" name="Google Shape;68;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5204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8662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298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9F0C-F3D2-2665-40D6-EA30E9A6C3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C807AB-AA29-E80A-19EE-0E82ABEE20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5E20C8-5465-A6B5-92DF-23926704962B}"/>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5" name="Footer Placeholder 4">
            <a:extLst>
              <a:ext uri="{FF2B5EF4-FFF2-40B4-BE49-F238E27FC236}">
                <a16:creationId xmlns:a16="http://schemas.microsoft.com/office/drawing/2014/main" id="{22AB42DC-9B28-BF46-C752-115EBC9A0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AC8A1-CC39-CCC7-0674-841778BB51C0}"/>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279580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6BA4-5ED5-B9BA-EDAC-175F14B17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8DAAD-5334-73B1-9E6F-88A5C69696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C40F5-FF49-1E44-4B68-4F53E0BE58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62C0F4-2A37-C7D2-D5DF-85FA5720DD3E}"/>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6" name="Footer Placeholder 5">
            <a:extLst>
              <a:ext uri="{FF2B5EF4-FFF2-40B4-BE49-F238E27FC236}">
                <a16:creationId xmlns:a16="http://schemas.microsoft.com/office/drawing/2014/main" id="{251C8158-CA03-0240-7155-535154D44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30443B-0DA0-11C9-CA1E-70A4D98BB813}"/>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396725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70EF-E6EA-7919-92E0-A5174B265C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1E5A90-B5EF-BF16-253B-167BEA7AA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751110-0E2A-B2DC-FDD8-22A0C2584C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E4029D-F7C8-8F0F-722D-72F44012D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A0CDBF-9F46-705F-FD17-24D8B0D782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98A576-9B1B-08F1-0BDF-102FE07DAEED}"/>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8" name="Footer Placeholder 7">
            <a:extLst>
              <a:ext uri="{FF2B5EF4-FFF2-40B4-BE49-F238E27FC236}">
                <a16:creationId xmlns:a16="http://schemas.microsoft.com/office/drawing/2014/main" id="{8B883B14-43E5-D41D-7F5B-5317B75962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830467-08B5-3358-0AC7-C92CF076D785}"/>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2593168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070F-86B8-6F44-5575-B6F02B1F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4F5A4-1908-2A45-6880-AF2D63AC5A3E}"/>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4" name="Footer Placeholder 3">
            <a:extLst>
              <a:ext uri="{FF2B5EF4-FFF2-40B4-BE49-F238E27FC236}">
                <a16:creationId xmlns:a16="http://schemas.microsoft.com/office/drawing/2014/main" id="{BD719F10-725B-E815-F2AA-525E862F5C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5A646-2913-CB02-7314-55AB57659843}"/>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416312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B5A0F0-427D-DB4A-B1B5-152F2B7128AA}"/>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3" name="Footer Placeholder 2">
            <a:extLst>
              <a:ext uri="{FF2B5EF4-FFF2-40B4-BE49-F238E27FC236}">
                <a16:creationId xmlns:a16="http://schemas.microsoft.com/office/drawing/2014/main" id="{46B94AFF-98AA-633E-A288-E5D6125897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D4180D-3452-34B5-9AA4-7450C7C84BFF}"/>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2239123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81A6-AFF4-EEEF-7016-E2E2B27AF0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AA82AF-B129-E382-7E22-C1C68922F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F6F567-11E8-FD7B-7866-DDD312FF0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9FB254-F018-C9FF-9485-2C3E1CDBC47A}"/>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6" name="Footer Placeholder 5">
            <a:extLst>
              <a:ext uri="{FF2B5EF4-FFF2-40B4-BE49-F238E27FC236}">
                <a16:creationId xmlns:a16="http://schemas.microsoft.com/office/drawing/2014/main" id="{480B5680-1D89-813B-D86D-19DCA7652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6E818-EDF9-7EE8-B86B-D21953588844}"/>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339385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E5BF-168B-8B56-D873-D4AB15BDD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99E1A-4C1C-EA2E-A10F-7A3CB58DD4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85209-9C2A-117B-EE6F-F919BD1C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73DAE2-FEC8-F0D1-B3BB-708DC5C6F2F5}"/>
              </a:ext>
            </a:extLst>
          </p:cNvPr>
          <p:cNvSpPr>
            <a:spLocks noGrp="1"/>
          </p:cNvSpPr>
          <p:nvPr>
            <p:ph type="dt" sz="half" idx="10"/>
          </p:nvPr>
        </p:nvSpPr>
        <p:spPr/>
        <p:txBody>
          <a:bodyPr/>
          <a:lstStyle/>
          <a:p>
            <a:fld id="{38DD9B24-F682-4DEE-92A4-C8A8BD95DF2E}" type="datetimeFigureOut">
              <a:rPr lang="en-US" smtClean="0"/>
              <a:t>1/15/2024</a:t>
            </a:fld>
            <a:endParaRPr lang="en-US"/>
          </a:p>
        </p:txBody>
      </p:sp>
      <p:sp>
        <p:nvSpPr>
          <p:cNvPr id="6" name="Footer Placeholder 5">
            <a:extLst>
              <a:ext uri="{FF2B5EF4-FFF2-40B4-BE49-F238E27FC236}">
                <a16:creationId xmlns:a16="http://schemas.microsoft.com/office/drawing/2014/main" id="{EC64F7B7-2973-789D-421B-FAAC69163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2C151-5AF1-68FE-F0F9-7EB5BDC2EFD1}"/>
              </a:ext>
            </a:extLst>
          </p:cNvPr>
          <p:cNvSpPr>
            <a:spLocks noGrp="1"/>
          </p:cNvSpPr>
          <p:nvPr>
            <p:ph type="sldNum" sz="quarter" idx="12"/>
          </p:nvPr>
        </p:nvSpPr>
        <p:spPr/>
        <p:txBody>
          <a:bodyPr/>
          <a:lstStyle/>
          <a:p>
            <a:fld id="{48830208-D3AA-47B0-AA3F-0AEC981A911F}" type="slidenum">
              <a:rPr lang="en-US" smtClean="0"/>
              <a:t>‹#›</a:t>
            </a:fld>
            <a:endParaRPr lang="en-US"/>
          </a:p>
        </p:txBody>
      </p:sp>
    </p:spTree>
    <p:extLst>
      <p:ext uri="{BB962C8B-B14F-4D97-AF65-F5344CB8AC3E}">
        <p14:creationId xmlns:p14="http://schemas.microsoft.com/office/powerpoint/2010/main" val="154457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1A2455-6885-237A-C58A-504419C3F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C9D144-7A65-1EFC-4063-6281DCE2BD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D0A9D-BFB4-CCBD-332B-C94CE445C3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D9B24-F682-4DEE-92A4-C8A8BD95DF2E}" type="datetimeFigureOut">
              <a:rPr lang="en-US" smtClean="0"/>
              <a:t>1/15/2024</a:t>
            </a:fld>
            <a:endParaRPr lang="en-US"/>
          </a:p>
        </p:txBody>
      </p:sp>
      <p:sp>
        <p:nvSpPr>
          <p:cNvPr id="5" name="Footer Placeholder 4">
            <a:extLst>
              <a:ext uri="{FF2B5EF4-FFF2-40B4-BE49-F238E27FC236}">
                <a16:creationId xmlns:a16="http://schemas.microsoft.com/office/drawing/2014/main" id="{CEA92448-C439-2273-532F-30241EC34A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8AAB7B-E2F4-5930-9AA7-D76A8FD590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30208-D3AA-47B0-AA3F-0AEC981A911F}" type="slidenum">
              <a:rPr lang="en-US" smtClean="0"/>
              <a:t>‹#›</a:t>
            </a:fld>
            <a:endParaRPr lang="en-US"/>
          </a:p>
        </p:txBody>
      </p:sp>
    </p:spTree>
    <p:extLst>
      <p:ext uri="{BB962C8B-B14F-4D97-AF65-F5344CB8AC3E}">
        <p14:creationId xmlns:p14="http://schemas.microsoft.com/office/powerpoint/2010/main" val="490276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785427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nist.gov/image/nist4wattbalancejpg" TargetMode="External"/><Relationship Id="rId5" Type="http://schemas.openxmlformats.org/officeDocument/2006/relationships/image" Target="../media/image3.jpeg"/><Relationship Id="rId4" Type="http://schemas.openxmlformats.org/officeDocument/2006/relationships/hyperlink" Target="https://www.nist.gov/image/internationalprototypeofthekilogramjp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tsapps.nist.gov/publication/get_pdf.cfm?pub_id=917329" TargetMode="Externa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6EA350-987E-1E8A-DBB4-2872379ADD66}"/>
              </a:ext>
            </a:extLst>
          </p:cNvPr>
          <p:cNvSpPr>
            <a:spLocks noGrp="1"/>
          </p:cNvSpPr>
          <p:nvPr>
            <p:ph type="ctrTitle"/>
          </p:nvPr>
        </p:nvSpPr>
        <p:spPr>
          <a:xfrm>
            <a:off x="5297762" y="640080"/>
            <a:ext cx="6251110" cy="3566160"/>
          </a:xfrm>
        </p:spPr>
        <p:txBody>
          <a:bodyPr anchor="b">
            <a:normAutofit/>
          </a:bodyPr>
          <a:lstStyle/>
          <a:p>
            <a:pPr algn="l"/>
            <a:r>
              <a:rPr lang="en-US" sz="5400" b="1" dirty="0"/>
              <a:t>The Watt Balance: </a:t>
            </a:r>
            <a:r>
              <a:rPr lang="en-US" sz="3200" dirty="0"/>
              <a:t>Control Systems, Optimization, and Pedagogy</a:t>
            </a:r>
          </a:p>
        </p:txBody>
      </p:sp>
      <p:sp>
        <p:nvSpPr>
          <p:cNvPr id="3" name="Subtitle 2">
            <a:extLst>
              <a:ext uri="{FF2B5EF4-FFF2-40B4-BE49-F238E27FC236}">
                <a16:creationId xmlns:a16="http://schemas.microsoft.com/office/drawing/2014/main" id="{6C2A5C5E-1A4F-C4BB-F715-7398B6BCE39F}"/>
              </a:ext>
            </a:extLst>
          </p:cNvPr>
          <p:cNvSpPr>
            <a:spLocks noGrp="1"/>
          </p:cNvSpPr>
          <p:nvPr>
            <p:ph type="subTitle" idx="1"/>
          </p:nvPr>
        </p:nvSpPr>
        <p:spPr>
          <a:xfrm>
            <a:off x="5297760" y="4636008"/>
            <a:ext cx="6717456" cy="1572768"/>
          </a:xfrm>
        </p:spPr>
        <p:txBody>
          <a:bodyPr>
            <a:normAutofit/>
          </a:bodyPr>
          <a:lstStyle/>
          <a:p>
            <a:pPr algn="l"/>
            <a:r>
              <a:rPr lang="en-US" dirty="0"/>
              <a:t>ABE Graduate Watt Balance team:</a:t>
            </a:r>
          </a:p>
          <a:p>
            <a:pPr algn="l"/>
            <a:r>
              <a:rPr lang="en-US" sz="2000" i="1" dirty="0"/>
              <a:t>Dr. Tony Grift</a:t>
            </a:r>
          </a:p>
          <a:p>
            <a:pPr algn="l"/>
            <a:r>
              <a:rPr lang="en-US" sz="2000" i="1" dirty="0"/>
              <a:t>Beau Barber, Ali Fatemi, </a:t>
            </a:r>
            <a:r>
              <a:rPr lang="en-US" sz="2000" i="1" dirty="0" err="1"/>
              <a:t>Toukir</a:t>
            </a:r>
            <a:r>
              <a:rPr lang="en-US" sz="2000" i="1" dirty="0"/>
              <a:t> Ahmed, Daniela Pope</a:t>
            </a:r>
          </a:p>
        </p:txBody>
      </p:sp>
      <p:pic>
        <p:nvPicPr>
          <p:cNvPr id="5" name="Picture 4">
            <a:extLst>
              <a:ext uri="{FF2B5EF4-FFF2-40B4-BE49-F238E27FC236}">
                <a16:creationId xmlns:a16="http://schemas.microsoft.com/office/drawing/2014/main" id="{1AF3FD10-3877-28AC-43D4-924697BE1F09}"/>
              </a:ext>
            </a:extLst>
          </p:cNvPr>
          <p:cNvPicPr>
            <a:picLocks noChangeAspect="1"/>
          </p:cNvPicPr>
          <p:nvPr/>
        </p:nvPicPr>
        <p:blipFill rotWithShape="1">
          <a:blip r:embed="rId3"/>
          <a:srcRect r="88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70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IPK">
            <a:extLst>
              <a:ext uri="{FF2B5EF4-FFF2-40B4-BE49-F238E27FC236}">
                <a16:creationId xmlns:a16="http://schemas.microsoft.com/office/drawing/2014/main" id="{6A89655B-0CC2-0D34-5C12-68767C6B8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88" y="1125418"/>
            <a:ext cx="2704614" cy="3358417"/>
          </a:xfrm>
          <a:prstGeom prst="rect">
            <a:avLst/>
          </a:prstGeom>
          <a:noFill/>
          <a:ln w="38100">
            <a:solidFill>
              <a:schemeClr val="accent4"/>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739991-370E-2AAF-B1BE-9FE6A5A2A812}"/>
              </a:ext>
            </a:extLst>
          </p:cNvPr>
          <p:cNvSpPr txBox="1"/>
          <p:nvPr/>
        </p:nvSpPr>
        <p:spPr>
          <a:xfrm>
            <a:off x="4980313" y="670636"/>
            <a:ext cx="1480164" cy="369332"/>
          </a:xfrm>
          <a:prstGeom prst="rect">
            <a:avLst/>
          </a:prstGeom>
          <a:noFill/>
        </p:spPr>
        <p:txBody>
          <a:bodyPr wrap="square" rtlCol="0">
            <a:spAutoFit/>
          </a:bodyPr>
          <a:lstStyle/>
          <a:p>
            <a:r>
              <a:rPr lang="en-US" dirty="0">
                <a:hlinkClick r:id="rId4"/>
              </a:rPr>
              <a:t>IPK (nist.gov)</a:t>
            </a:r>
            <a:endParaRPr lang="en-US" dirty="0"/>
          </a:p>
        </p:txBody>
      </p:sp>
      <p:sp>
        <p:nvSpPr>
          <p:cNvPr id="3" name="Arrow: Right 2">
            <a:extLst>
              <a:ext uri="{FF2B5EF4-FFF2-40B4-BE49-F238E27FC236}">
                <a16:creationId xmlns:a16="http://schemas.microsoft.com/office/drawing/2014/main" id="{04BBB53E-A7CD-8760-E3EA-35941F66A72E}"/>
              </a:ext>
            </a:extLst>
          </p:cNvPr>
          <p:cNvSpPr/>
          <p:nvPr/>
        </p:nvSpPr>
        <p:spPr>
          <a:xfrm>
            <a:off x="7288696" y="2241385"/>
            <a:ext cx="662671" cy="561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F87191A-350C-712D-78EE-2C453D466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479" y="1039968"/>
            <a:ext cx="3430105" cy="47707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583349D-C47A-80B7-786E-2BDFD9D260A4}"/>
              </a:ext>
            </a:extLst>
          </p:cNvPr>
          <p:cNvSpPr txBox="1"/>
          <p:nvPr/>
        </p:nvSpPr>
        <p:spPr>
          <a:xfrm>
            <a:off x="8888235" y="670636"/>
            <a:ext cx="2148489" cy="369332"/>
          </a:xfrm>
          <a:prstGeom prst="rect">
            <a:avLst/>
          </a:prstGeom>
          <a:noFill/>
        </p:spPr>
        <p:txBody>
          <a:bodyPr wrap="square">
            <a:spAutoFit/>
          </a:bodyPr>
          <a:lstStyle/>
          <a:p>
            <a:r>
              <a:rPr lang="en-US" dirty="0">
                <a:hlinkClick r:id="rId6"/>
              </a:rPr>
              <a:t>NIST-4 Watt Balance</a:t>
            </a:r>
            <a:endParaRPr lang="en-US" dirty="0"/>
          </a:p>
        </p:txBody>
      </p:sp>
      <p:pic>
        <p:nvPicPr>
          <p:cNvPr id="1030" name="Picture 6" descr="I had 1 litre of water every morning, here's how it helped me! | The Times  of India">
            <a:extLst>
              <a:ext uri="{FF2B5EF4-FFF2-40B4-BE49-F238E27FC236}">
                <a16:creationId xmlns:a16="http://schemas.microsoft.com/office/drawing/2014/main" id="{1A8FF958-E358-6033-65C1-A880C39710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948" r="9381"/>
          <a:stretch/>
        </p:blipFill>
        <p:spPr bwMode="auto">
          <a:xfrm>
            <a:off x="742122" y="1656595"/>
            <a:ext cx="2146852" cy="2489752"/>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383E7487-F9AE-9E29-1C70-1554A5D2903F}"/>
              </a:ext>
            </a:extLst>
          </p:cNvPr>
          <p:cNvSpPr/>
          <p:nvPr/>
        </p:nvSpPr>
        <p:spPr>
          <a:xfrm>
            <a:off x="3332916" y="2208254"/>
            <a:ext cx="662671" cy="561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FF31F93-014A-651B-679D-2422C4BE7EE5}"/>
              </a:ext>
            </a:extLst>
          </p:cNvPr>
          <p:cNvSpPr txBox="1"/>
          <p:nvPr/>
        </p:nvSpPr>
        <p:spPr>
          <a:xfrm>
            <a:off x="384958" y="4483835"/>
            <a:ext cx="2635658" cy="1200329"/>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1793 </a:t>
            </a:r>
          </a:p>
          <a:p>
            <a:pPr algn="ctr"/>
            <a:r>
              <a:rPr lang="en-US" sz="2400" dirty="0">
                <a:latin typeface="Times New Roman" panose="02020603050405020304" pitchFamily="18" charset="0"/>
                <a:cs typeface="Times New Roman" panose="02020603050405020304" pitchFamily="18" charset="0"/>
              </a:rPr>
              <a:t>one liter water </a:t>
            </a:r>
          </a:p>
          <a:p>
            <a:pPr algn="ctr"/>
            <a:r>
              <a:rPr lang="en-US" sz="2400" dirty="0">
                <a:latin typeface="Times New Roman" panose="02020603050405020304" pitchFamily="18" charset="0"/>
                <a:cs typeface="Times New Roman" panose="02020603050405020304" pitchFamily="18" charset="0"/>
              </a:rPr>
              <a:t>at 4 degrees Celsius</a:t>
            </a:r>
            <a:endParaRPr lang="en-US" sz="2400" dirty="0"/>
          </a:p>
        </p:txBody>
      </p:sp>
      <p:sp>
        <p:nvSpPr>
          <p:cNvPr id="16" name="TextBox 15">
            <a:extLst>
              <a:ext uri="{FF2B5EF4-FFF2-40B4-BE49-F238E27FC236}">
                <a16:creationId xmlns:a16="http://schemas.microsoft.com/office/drawing/2014/main" id="{C11DD7E4-75CB-5373-D993-FCBEB1F63663}"/>
              </a:ext>
            </a:extLst>
          </p:cNvPr>
          <p:cNvSpPr txBox="1"/>
          <p:nvPr/>
        </p:nvSpPr>
        <p:spPr>
          <a:xfrm>
            <a:off x="4323680" y="4807000"/>
            <a:ext cx="3113930" cy="1569660"/>
          </a:xfrm>
          <a:prstGeom prst="rect">
            <a:avLst/>
          </a:prstGeom>
          <a:noFill/>
        </p:spPr>
        <p:txBody>
          <a:bodyPr wrap="none" rtlCol="0">
            <a:spAutoFit/>
          </a:bodyPr>
          <a:lstStyle/>
          <a:p>
            <a:pPr algn="ctr"/>
            <a:r>
              <a:rPr lang="en-US" sz="2400" dirty="0"/>
              <a:t>1879</a:t>
            </a:r>
          </a:p>
          <a:p>
            <a:pPr algn="ctr"/>
            <a:r>
              <a:rPr lang="en-US" sz="2400" dirty="0"/>
              <a:t>International Prototype</a:t>
            </a:r>
          </a:p>
          <a:p>
            <a:pPr algn="ctr"/>
            <a:r>
              <a:rPr lang="en-US" sz="2400" dirty="0"/>
              <a:t> of the Kilogram</a:t>
            </a:r>
          </a:p>
          <a:p>
            <a:pPr algn="ctr"/>
            <a:r>
              <a:rPr lang="en-US" sz="2400" dirty="0"/>
              <a:t> (IPK) </a:t>
            </a:r>
          </a:p>
        </p:txBody>
      </p:sp>
      <p:sp>
        <p:nvSpPr>
          <p:cNvPr id="19" name="TextBox 18">
            <a:extLst>
              <a:ext uri="{FF2B5EF4-FFF2-40B4-BE49-F238E27FC236}">
                <a16:creationId xmlns:a16="http://schemas.microsoft.com/office/drawing/2014/main" id="{83D9BC89-842E-FDAB-B25A-4ADB3EF1147D}"/>
              </a:ext>
            </a:extLst>
          </p:cNvPr>
          <p:cNvSpPr txBox="1"/>
          <p:nvPr/>
        </p:nvSpPr>
        <p:spPr>
          <a:xfrm>
            <a:off x="9257071" y="6053496"/>
            <a:ext cx="2005677" cy="830997"/>
          </a:xfrm>
          <a:prstGeom prst="rect">
            <a:avLst/>
          </a:prstGeom>
          <a:noFill/>
        </p:spPr>
        <p:txBody>
          <a:bodyPr wrap="none" rtlCol="0">
            <a:spAutoFit/>
          </a:bodyPr>
          <a:lstStyle/>
          <a:p>
            <a:pPr algn="ctr"/>
            <a:r>
              <a:rPr lang="en-US" sz="2400" dirty="0"/>
              <a:t>2019</a:t>
            </a:r>
          </a:p>
          <a:p>
            <a:pPr algn="ctr"/>
            <a:r>
              <a:rPr lang="en-US" sz="2400" dirty="0"/>
              <a:t>Kibble balance</a:t>
            </a:r>
          </a:p>
        </p:txBody>
      </p:sp>
      <p:sp>
        <p:nvSpPr>
          <p:cNvPr id="20" name="TextBox 19">
            <a:extLst>
              <a:ext uri="{FF2B5EF4-FFF2-40B4-BE49-F238E27FC236}">
                <a16:creationId xmlns:a16="http://schemas.microsoft.com/office/drawing/2014/main" id="{2DF674A0-429B-0454-769D-0D6F91F53F0C}"/>
              </a:ext>
            </a:extLst>
          </p:cNvPr>
          <p:cNvSpPr txBox="1"/>
          <p:nvPr/>
        </p:nvSpPr>
        <p:spPr>
          <a:xfrm>
            <a:off x="309397" y="19675"/>
            <a:ext cx="5477205" cy="461665"/>
          </a:xfrm>
          <a:prstGeom prst="rect">
            <a:avLst/>
          </a:prstGeom>
          <a:noFill/>
        </p:spPr>
        <p:txBody>
          <a:bodyPr wrap="none" rtlCol="0">
            <a:spAutoFit/>
          </a:bodyPr>
          <a:lstStyle/>
          <a:p>
            <a:r>
              <a:rPr lang="en-US" sz="2400" b="1" dirty="0"/>
              <a:t>A briefer timeline of Kilogram definitions </a:t>
            </a:r>
          </a:p>
        </p:txBody>
      </p:sp>
    </p:spTree>
    <p:extLst>
      <p:ext uri="{BB962C8B-B14F-4D97-AF65-F5344CB8AC3E}">
        <p14:creationId xmlns:p14="http://schemas.microsoft.com/office/powerpoint/2010/main" val="2081319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00B209-0E21-4E5B-11D8-6564BEBC2E8E}"/>
              </a:ext>
            </a:extLst>
          </p:cNvPr>
          <p:cNvSpPr txBox="1"/>
          <p:nvPr/>
        </p:nvSpPr>
        <p:spPr>
          <a:xfrm>
            <a:off x="905634" y="6056924"/>
            <a:ext cx="9722609" cy="369332"/>
          </a:xfrm>
          <a:prstGeom prst="rect">
            <a:avLst/>
          </a:prstGeom>
          <a:noFill/>
        </p:spPr>
        <p:txBody>
          <a:bodyPr wrap="square" rtlCol="0">
            <a:spAutoFit/>
          </a:bodyPr>
          <a:lstStyle/>
          <a:p>
            <a:r>
              <a:rPr lang="en-US" dirty="0">
                <a:hlinkClick r:id="rId3"/>
              </a:rPr>
              <a:t>A LEGO Watt balance: An apparatus to determine a mass based on the new SI (nist.gov)</a:t>
            </a:r>
            <a:endParaRPr lang="en-US" dirty="0"/>
          </a:p>
        </p:txBody>
      </p:sp>
      <p:pic>
        <p:nvPicPr>
          <p:cNvPr id="4" name="Picture 3">
            <a:extLst>
              <a:ext uri="{FF2B5EF4-FFF2-40B4-BE49-F238E27FC236}">
                <a16:creationId xmlns:a16="http://schemas.microsoft.com/office/drawing/2014/main" id="{63B8F4B6-B671-CF3B-71E4-00431E6D547E}"/>
              </a:ext>
            </a:extLst>
          </p:cNvPr>
          <p:cNvPicPr>
            <a:picLocks noChangeAspect="1"/>
          </p:cNvPicPr>
          <p:nvPr/>
        </p:nvPicPr>
        <p:blipFill>
          <a:blip r:embed="rId4"/>
          <a:stretch>
            <a:fillRect/>
          </a:stretch>
        </p:blipFill>
        <p:spPr>
          <a:xfrm>
            <a:off x="596640" y="891458"/>
            <a:ext cx="3299500" cy="4177292"/>
          </a:xfrm>
          <a:prstGeom prst="rect">
            <a:avLst/>
          </a:prstGeom>
        </p:spPr>
      </p:pic>
      <p:sp>
        <p:nvSpPr>
          <p:cNvPr id="6" name="TextBox 5">
            <a:extLst>
              <a:ext uri="{FF2B5EF4-FFF2-40B4-BE49-F238E27FC236}">
                <a16:creationId xmlns:a16="http://schemas.microsoft.com/office/drawing/2014/main" id="{51D331B4-8892-E2EB-0878-89D776B0B4B3}"/>
              </a:ext>
            </a:extLst>
          </p:cNvPr>
          <p:cNvSpPr txBox="1"/>
          <p:nvPr/>
        </p:nvSpPr>
        <p:spPr>
          <a:xfrm>
            <a:off x="1592268" y="480770"/>
            <a:ext cx="1449051" cy="400110"/>
          </a:xfrm>
          <a:prstGeom prst="rect">
            <a:avLst/>
          </a:prstGeom>
          <a:noFill/>
        </p:spPr>
        <p:txBody>
          <a:bodyPr wrap="none" rtlCol="0">
            <a:spAutoFit/>
          </a:bodyPr>
          <a:lstStyle/>
          <a:p>
            <a:r>
              <a:rPr lang="en-US" sz="2000" b="1" dirty="0"/>
              <a:t>Force Mode</a:t>
            </a:r>
          </a:p>
        </p:txBody>
      </p:sp>
      <p:sp>
        <p:nvSpPr>
          <p:cNvPr id="8" name="TextBox 7">
            <a:extLst>
              <a:ext uri="{FF2B5EF4-FFF2-40B4-BE49-F238E27FC236}">
                <a16:creationId xmlns:a16="http://schemas.microsoft.com/office/drawing/2014/main" id="{1C827AB7-BE33-6D97-3D4A-962D0D91D15A}"/>
              </a:ext>
            </a:extLst>
          </p:cNvPr>
          <p:cNvSpPr txBox="1"/>
          <p:nvPr/>
        </p:nvSpPr>
        <p:spPr>
          <a:xfrm>
            <a:off x="1540533" y="5362782"/>
            <a:ext cx="1484243"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BL=mg/I </a:t>
            </a:r>
            <a:endParaRPr lang="en-US" sz="2000" dirty="0"/>
          </a:p>
        </p:txBody>
      </p:sp>
      <p:pic>
        <p:nvPicPr>
          <p:cNvPr id="10" name="Picture 9">
            <a:extLst>
              <a:ext uri="{FF2B5EF4-FFF2-40B4-BE49-F238E27FC236}">
                <a16:creationId xmlns:a16="http://schemas.microsoft.com/office/drawing/2014/main" id="{43746E1C-1730-0756-594F-E12FE63C1DDA}"/>
              </a:ext>
            </a:extLst>
          </p:cNvPr>
          <p:cNvPicPr>
            <a:picLocks noChangeAspect="1"/>
          </p:cNvPicPr>
          <p:nvPr/>
        </p:nvPicPr>
        <p:blipFill rotWithShape="1">
          <a:blip r:embed="rId5"/>
          <a:srcRect l="12601" t="13680"/>
          <a:stretch/>
        </p:blipFill>
        <p:spPr>
          <a:xfrm>
            <a:off x="4184711" y="891458"/>
            <a:ext cx="3333177" cy="4233614"/>
          </a:xfrm>
          <a:prstGeom prst="rect">
            <a:avLst/>
          </a:prstGeom>
        </p:spPr>
      </p:pic>
      <p:sp>
        <p:nvSpPr>
          <p:cNvPr id="13" name="TextBox 12">
            <a:extLst>
              <a:ext uri="{FF2B5EF4-FFF2-40B4-BE49-F238E27FC236}">
                <a16:creationId xmlns:a16="http://schemas.microsoft.com/office/drawing/2014/main" id="{FA998FF5-443D-EC43-0528-006BC0757011}"/>
              </a:ext>
            </a:extLst>
          </p:cNvPr>
          <p:cNvSpPr txBox="1"/>
          <p:nvPr/>
        </p:nvSpPr>
        <p:spPr>
          <a:xfrm>
            <a:off x="5035826" y="459262"/>
            <a:ext cx="2001078" cy="400110"/>
          </a:xfrm>
          <a:prstGeom prst="rect">
            <a:avLst/>
          </a:prstGeom>
          <a:noFill/>
        </p:spPr>
        <p:txBody>
          <a:bodyPr wrap="square">
            <a:spAutoFit/>
          </a:bodyPr>
          <a:lstStyle/>
          <a:p>
            <a:r>
              <a:rPr lang="en-US" sz="2000" b="1" dirty="0"/>
              <a:t>Velocity Mode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59D7470-92AB-DEBC-2854-9C1ACC6EB20E}"/>
                  </a:ext>
                </a:extLst>
              </p:cNvPr>
              <p:cNvSpPr txBox="1"/>
              <p:nvPr/>
            </p:nvSpPr>
            <p:spPr>
              <a:xfrm>
                <a:off x="5321212" y="5367686"/>
                <a:ext cx="1060174"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BL=V/</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𝑣</m:t>
                    </m:r>
                  </m:oMath>
                </a14:m>
                <a:r>
                  <a:rPr lang="en-US" sz="2000" dirty="0">
                    <a:latin typeface="Times New Roman" panose="02020603050405020304" pitchFamily="18" charset="0"/>
                    <a:cs typeface="Times New Roman" panose="02020603050405020304" pitchFamily="18" charset="0"/>
                  </a:rPr>
                  <a:t> </a:t>
                </a:r>
                <a:endParaRPr lang="en-US" sz="2000" dirty="0"/>
              </a:p>
            </p:txBody>
          </p:sp>
        </mc:Choice>
        <mc:Fallback xmlns="">
          <p:sp>
            <p:nvSpPr>
              <p:cNvPr id="15" name="TextBox 14">
                <a:extLst>
                  <a:ext uri="{FF2B5EF4-FFF2-40B4-BE49-F238E27FC236}">
                    <a16:creationId xmlns:a16="http://schemas.microsoft.com/office/drawing/2014/main" id="{559D7470-92AB-DEBC-2854-9C1ACC6EB20E}"/>
                  </a:ext>
                </a:extLst>
              </p:cNvPr>
              <p:cNvSpPr txBox="1">
                <a:spLocks noRot="1" noChangeAspect="1" noMove="1" noResize="1" noEditPoints="1" noAdjustHandles="1" noChangeArrowheads="1" noChangeShapeType="1" noTextEdit="1"/>
              </p:cNvSpPr>
              <p:nvPr/>
            </p:nvSpPr>
            <p:spPr>
              <a:xfrm>
                <a:off x="5321212" y="5367686"/>
                <a:ext cx="1060174" cy="400110"/>
              </a:xfrm>
              <a:prstGeom prst="rect">
                <a:avLst/>
              </a:prstGeom>
              <a:blipFill>
                <a:blip r:embed="rId6"/>
                <a:stretch>
                  <a:fillRect l="-6322" t="-10769" b="-26154"/>
                </a:stretch>
              </a:blipFill>
            </p:spPr>
            <p:txBody>
              <a:bodyPr/>
              <a:lstStyle/>
              <a:p>
                <a:r>
                  <a:rPr lang="en-US">
                    <a:noFill/>
                  </a:rPr>
                  <a:t> </a:t>
                </a:r>
              </a:p>
            </p:txBody>
          </p:sp>
        </mc:Fallback>
      </mc:AlternateContent>
      <p:sp>
        <p:nvSpPr>
          <p:cNvPr id="16" name="Arrow: Right 15">
            <a:extLst>
              <a:ext uri="{FF2B5EF4-FFF2-40B4-BE49-F238E27FC236}">
                <a16:creationId xmlns:a16="http://schemas.microsoft.com/office/drawing/2014/main" id="{0FDAEB5B-7E47-EB64-3A0A-3D8FB9A18945}"/>
              </a:ext>
            </a:extLst>
          </p:cNvPr>
          <p:cNvSpPr/>
          <p:nvPr/>
        </p:nvSpPr>
        <p:spPr>
          <a:xfrm>
            <a:off x="7951305" y="2418630"/>
            <a:ext cx="662671" cy="561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818CF0-932B-A03D-8FC4-BED9ECC6DC2D}"/>
                  </a:ext>
                </a:extLst>
              </p:cNvPr>
              <p:cNvSpPr txBox="1"/>
              <p:nvPr/>
            </p:nvSpPr>
            <p:spPr>
              <a:xfrm>
                <a:off x="9047393" y="1460207"/>
                <a:ext cx="2186608" cy="2698046"/>
              </a:xfrm>
              <a:prstGeom prst="rect">
                <a:avLst/>
              </a:prstGeom>
              <a:noFill/>
            </p:spPr>
            <p:txBody>
              <a:bodyPr wrap="square">
                <a:spAutoFit/>
              </a:bodyPr>
              <a:lstStyle/>
              <a:p>
                <a:pPr algn="ctr"/>
                <a:r>
                  <a:rPr lang="en-US" sz="2800" dirty="0">
                    <a:latin typeface="Times New Roman" panose="02020603050405020304" pitchFamily="18" charset="0"/>
                    <a:cs typeface="Times New Roman" panose="02020603050405020304" pitchFamily="18" charset="0"/>
                  </a:rPr>
                  <a:t>BL = BL</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mg/I = V/</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𝑣</m:t>
                    </m:r>
                  </m:oMath>
                </a14:m>
                <a:r>
                  <a:rPr lang="en-US" sz="2800" dirty="0">
                    <a:latin typeface="Times New Roman" panose="02020603050405020304" pitchFamily="18" charset="0"/>
                    <a:cs typeface="Times New Roman" panose="02020603050405020304" pitchFamily="18" charset="0"/>
                  </a:rPr>
                  <a:t> </a:t>
                </a:r>
                <a:endParaRPr lang="en-US" sz="2800" dirty="0"/>
              </a:p>
              <a:p>
                <a:pPr algn="ctr"/>
                <a:endParaRPr lang="en-US" sz="2800" dirty="0"/>
              </a:p>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𝑚</m:t>
                      </m:r>
                      <m:r>
                        <a:rPr lang="en-US" sz="2800" i="1" smtClean="0">
                          <a:latin typeface="Cambria Math" panose="02040503050406030204" pitchFamily="18" charset="0"/>
                          <a:cs typeface="Times New Roman" panose="02020603050405020304" pitchFamily="18" charset="0"/>
                        </a:rPr>
                        <m:t>=</m:t>
                      </m:r>
                      <m:f>
                        <m:fPr>
                          <m:ctrlPr>
                            <a:rPr lang="en-US" sz="280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𝑉𝐼</m:t>
                          </m:r>
                        </m:num>
                        <m:den>
                          <m:r>
                            <a:rPr lang="en-US" sz="2800" b="0" i="1" smtClean="0">
                              <a:latin typeface="Cambria Math" panose="02040503050406030204" pitchFamily="18" charset="0"/>
                              <a:cs typeface="Times New Roman" panose="02020603050405020304" pitchFamily="18" charset="0"/>
                            </a:rPr>
                            <m:t>𝑔𝑣</m:t>
                          </m:r>
                        </m:den>
                      </m:f>
                    </m:oMath>
                  </m:oMathPara>
                </a14:m>
                <a:endParaRPr lang="en-US" sz="2800" dirty="0"/>
              </a:p>
            </p:txBody>
          </p:sp>
        </mc:Choice>
        <mc:Fallback xmlns="">
          <p:sp>
            <p:nvSpPr>
              <p:cNvPr id="18" name="TextBox 17">
                <a:extLst>
                  <a:ext uri="{FF2B5EF4-FFF2-40B4-BE49-F238E27FC236}">
                    <a16:creationId xmlns:a16="http://schemas.microsoft.com/office/drawing/2014/main" id="{5D818CF0-932B-A03D-8FC4-BED9ECC6DC2D}"/>
                  </a:ext>
                </a:extLst>
              </p:cNvPr>
              <p:cNvSpPr txBox="1">
                <a:spLocks noRot="1" noChangeAspect="1" noMove="1" noResize="1" noEditPoints="1" noAdjustHandles="1" noChangeArrowheads="1" noChangeShapeType="1" noTextEdit="1"/>
              </p:cNvSpPr>
              <p:nvPr/>
            </p:nvSpPr>
            <p:spPr>
              <a:xfrm>
                <a:off x="9047393" y="1460207"/>
                <a:ext cx="2186608" cy="2698046"/>
              </a:xfrm>
              <a:prstGeom prst="rect">
                <a:avLst/>
              </a:prstGeom>
              <a:blipFill>
                <a:blip r:embed="rId7"/>
                <a:stretch>
                  <a:fillRect t="-2489"/>
                </a:stretch>
              </a:blipFill>
            </p:spPr>
            <p:txBody>
              <a:bodyPr/>
              <a:lstStyle/>
              <a:p>
                <a:r>
                  <a:rPr lang="en-US">
                    <a:noFill/>
                  </a:rPr>
                  <a:t> </a:t>
                </a:r>
              </a:p>
            </p:txBody>
          </p:sp>
        </mc:Fallback>
      </mc:AlternateContent>
    </p:spTree>
    <p:extLst>
      <p:ext uri="{BB962C8B-B14F-4D97-AF65-F5344CB8AC3E}">
        <p14:creationId xmlns:p14="http://schemas.microsoft.com/office/powerpoint/2010/main" val="338152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12" scaled="0"/>
        </a:gradFill>
        <a:effectLst/>
      </p:bgPr>
    </p:bg>
    <p:spTree>
      <p:nvGrpSpPr>
        <p:cNvPr id="1" name="Shape 109"/>
        <p:cNvGrpSpPr/>
        <p:nvPr/>
      </p:nvGrpSpPr>
      <p:grpSpPr>
        <a:xfrm>
          <a:off x="0" y="0"/>
          <a:ext cx="0" cy="0"/>
          <a:chOff x="0" y="0"/>
          <a:chExt cx="0" cy="0"/>
        </a:xfrm>
      </p:grpSpPr>
      <p:pic>
        <p:nvPicPr>
          <p:cNvPr id="110" name="Google Shape;110;g265ca593412_0_4"/>
          <p:cNvPicPr preferRelativeResize="0"/>
          <p:nvPr/>
        </p:nvPicPr>
        <p:blipFill>
          <a:blip r:embed="rId3">
            <a:alphaModFix/>
          </a:blip>
          <a:stretch>
            <a:fillRect/>
          </a:stretch>
        </p:blipFill>
        <p:spPr>
          <a:xfrm>
            <a:off x="152400" y="152400"/>
            <a:ext cx="11262961" cy="655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 name="Explosion: 8 Points 19">
            <a:extLst>
              <a:ext uri="{FF2B5EF4-FFF2-40B4-BE49-F238E27FC236}">
                <a16:creationId xmlns:a16="http://schemas.microsoft.com/office/drawing/2014/main" id="{4C80C94C-9BF7-2E9E-893B-FC6A89C35B5B}"/>
              </a:ext>
            </a:extLst>
          </p:cNvPr>
          <p:cNvSpPr/>
          <p:nvPr/>
        </p:nvSpPr>
        <p:spPr>
          <a:xfrm>
            <a:off x="6772538" y="296037"/>
            <a:ext cx="6085535" cy="7238619"/>
          </a:xfrm>
          <a:prstGeom prst="irregularSeal1">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5599472-7B8F-650F-E6C0-D7193E4F613F}"/>
              </a:ext>
            </a:extLst>
          </p:cNvPr>
          <p:cNvSpPr/>
          <p:nvPr/>
        </p:nvSpPr>
        <p:spPr>
          <a:xfrm>
            <a:off x="263742" y="5472113"/>
            <a:ext cx="3796194" cy="79560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Publisher List">
            <a:extLst>
              <a:ext uri="{FF2B5EF4-FFF2-40B4-BE49-F238E27FC236}">
                <a16:creationId xmlns:a16="http://schemas.microsoft.com/office/drawing/2014/main" id="{AD43174E-31FA-4B36-BF8F-54290DC51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7" y="296037"/>
            <a:ext cx="2828925" cy="1885950"/>
          </a:xfrm>
          <a:prstGeom prst="rect">
            <a:avLst/>
          </a:prstGeom>
          <a:noFill/>
          <a:extLst>
            <a:ext uri="{909E8E84-426E-40DD-AFC4-6F175D3DCCD1}">
              <a14:hiddenFill xmlns:a14="http://schemas.microsoft.com/office/drawing/2010/main">
                <a:solidFill>
                  <a:srgbClr val="FFFFFF"/>
                </a:solidFill>
              </a14:hiddenFill>
            </a:ext>
          </a:extLst>
        </p:spPr>
      </p:pic>
      <p:sp>
        <p:nvSpPr>
          <p:cNvPr id="2" name="Plus Sign 1">
            <a:extLst>
              <a:ext uri="{FF2B5EF4-FFF2-40B4-BE49-F238E27FC236}">
                <a16:creationId xmlns:a16="http://schemas.microsoft.com/office/drawing/2014/main" id="{2F3DC60C-F678-0255-0A09-7ECD817704E2}"/>
              </a:ext>
            </a:extLst>
          </p:cNvPr>
          <p:cNvSpPr/>
          <p:nvPr/>
        </p:nvSpPr>
        <p:spPr>
          <a:xfrm>
            <a:off x="1647824" y="2295525"/>
            <a:ext cx="1009650" cy="90487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109;p2">
            <a:extLst>
              <a:ext uri="{FF2B5EF4-FFF2-40B4-BE49-F238E27FC236}">
                <a16:creationId xmlns:a16="http://schemas.microsoft.com/office/drawing/2014/main" id="{552004E2-CC13-5DFF-9BFD-62086849A8AC}"/>
              </a:ext>
            </a:extLst>
          </p:cNvPr>
          <p:cNvPicPr preferRelativeResize="0"/>
          <p:nvPr/>
        </p:nvPicPr>
        <p:blipFill rotWithShape="1">
          <a:blip r:embed="rId4">
            <a:alphaModFix/>
          </a:blip>
          <a:srcRect/>
          <a:stretch/>
        </p:blipFill>
        <p:spPr>
          <a:xfrm>
            <a:off x="1303728" y="3216283"/>
            <a:ext cx="917173" cy="88263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0" name="Google Shape;110;p2">
            <a:extLst>
              <a:ext uri="{FF2B5EF4-FFF2-40B4-BE49-F238E27FC236}">
                <a16:creationId xmlns:a16="http://schemas.microsoft.com/office/drawing/2014/main" id="{49459FBF-0DA7-1C5E-1581-015D23A96582}"/>
              </a:ext>
            </a:extLst>
          </p:cNvPr>
          <p:cNvPicPr preferRelativeResize="0"/>
          <p:nvPr/>
        </p:nvPicPr>
        <p:blipFill rotWithShape="1">
          <a:blip r:embed="rId5">
            <a:alphaModFix/>
          </a:blip>
          <a:srcRect/>
          <a:stretch/>
        </p:blipFill>
        <p:spPr>
          <a:xfrm>
            <a:off x="2462686" y="3194837"/>
            <a:ext cx="714091" cy="92552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1" name="Google Shape;111;p2">
            <a:extLst>
              <a:ext uri="{FF2B5EF4-FFF2-40B4-BE49-F238E27FC236}">
                <a16:creationId xmlns:a16="http://schemas.microsoft.com/office/drawing/2014/main" id="{A055E0A0-0D22-69AD-A9D2-4FC8A1FCF851}"/>
              </a:ext>
            </a:extLst>
          </p:cNvPr>
          <p:cNvPicPr preferRelativeResize="0"/>
          <p:nvPr/>
        </p:nvPicPr>
        <p:blipFill rotWithShape="1">
          <a:blip r:embed="rId6">
            <a:alphaModFix/>
          </a:blip>
          <a:srcRect l="16715" r="21786"/>
          <a:stretch/>
        </p:blipFill>
        <p:spPr>
          <a:xfrm>
            <a:off x="3418562" y="3234726"/>
            <a:ext cx="800802" cy="88563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2" name="Google Shape;113;p2" descr="Md Toukir Ahmed">
            <a:extLst>
              <a:ext uri="{FF2B5EF4-FFF2-40B4-BE49-F238E27FC236}">
                <a16:creationId xmlns:a16="http://schemas.microsoft.com/office/drawing/2014/main" id="{560E5DD5-E27C-0411-B980-CD069B4A204B}"/>
              </a:ext>
            </a:extLst>
          </p:cNvPr>
          <p:cNvPicPr preferRelativeResize="0"/>
          <p:nvPr/>
        </p:nvPicPr>
        <p:blipFill rotWithShape="1">
          <a:blip r:embed="rId7">
            <a:alphaModFix/>
          </a:blip>
          <a:srcRect l="31429" t="1713" r="24571" b="37428"/>
          <a:stretch/>
        </p:blipFill>
        <p:spPr>
          <a:xfrm>
            <a:off x="4461149" y="3194837"/>
            <a:ext cx="838200" cy="97400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3" name="Google Shape;108;p2" descr="A person with a beard and glasses&#10;&#10;Description automatically generated">
            <a:extLst>
              <a:ext uri="{FF2B5EF4-FFF2-40B4-BE49-F238E27FC236}">
                <a16:creationId xmlns:a16="http://schemas.microsoft.com/office/drawing/2014/main" id="{E157A132-33A2-85CD-EBDA-686BBE5A1355}"/>
              </a:ext>
            </a:extLst>
          </p:cNvPr>
          <p:cNvPicPr preferRelativeResize="0"/>
          <p:nvPr/>
        </p:nvPicPr>
        <p:blipFill rotWithShape="1">
          <a:blip r:embed="rId8">
            <a:alphaModFix/>
          </a:blip>
          <a:srcRect/>
          <a:stretch/>
        </p:blipFill>
        <p:spPr>
          <a:xfrm>
            <a:off x="263742" y="3303318"/>
            <a:ext cx="795600" cy="7956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4" name="TextBox 13">
            <a:extLst>
              <a:ext uri="{FF2B5EF4-FFF2-40B4-BE49-F238E27FC236}">
                <a16:creationId xmlns:a16="http://schemas.microsoft.com/office/drawing/2014/main" id="{4BCE36D0-58F9-8721-9EE5-A3C5195CD7F6}"/>
              </a:ext>
            </a:extLst>
          </p:cNvPr>
          <p:cNvSpPr txBox="1"/>
          <p:nvPr/>
        </p:nvSpPr>
        <p:spPr>
          <a:xfrm>
            <a:off x="402336" y="4136245"/>
            <a:ext cx="4897013" cy="461665"/>
          </a:xfrm>
          <a:prstGeom prst="rect">
            <a:avLst/>
          </a:prstGeom>
          <a:noFill/>
        </p:spPr>
        <p:txBody>
          <a:bodyPr wrap="square" rtlCol="0">
            <a:spAutoFit/>
          </a:bodyPr>
          <a:lstStyle/>
          <a:p>
            <a:r>
              <a:rPr lang="en-US" sz="2400" b="1" dirty="0">
                <a:solidFill>
                  <a:srgbClr val="C00000"/>
                </a:solidFill>
              </a:rPr>
              <a:t>ABE Graduate Watt Balance Team</a:t>
            </a:r>
          </a:p>
        </p:txBody>
      </p:sp>
      <p:sp>
        <p:nvSpPr>
          <p:cNvPr id="15" name="Plus Sign 14">
            <a:extLst>
              <a:ext uri="{FF2B5EF4-FFF2-40B4-BE49-F238E27FC236}">
                <a16:creationId xmlns:a16="http://schemas.microsoft.com/office/drawing/2014/main" id="{0D33CD9A-D649-15DC-2C54-D9D8AC6FD617}"/>
              </a:ext>
            </a:extLst>
          </p:cNvPr>
          <p:cNvSpPr/>
          <p:nvPr/>
        </p:nvSpPr>
        <p:spPr>
          <a:xfrm>
            <a:off x="1647824" y="4567237"/>
            <a:ext cx="1009650" cy="90487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0C70FCE-239A-CC94-07B3-27B83FECB6F1}"/>
              </a:ext>
            </a:extLst>
          </p:cNvPr>
          <p:cNvSpPr txBox="1"/>
          <p:nvPr/>
        </p:nvSpPr>
        <p:spPr>
          <a:xfrm>
            <a:off x="691924" y="5612956"/>
            <a:ext cx="3164776" cy="461665"/>
          </a:xfrm>
          <a:prstGeom prst="rect">
            <a:avLst/>
          </a:prstGeom>
          <a:noFill/>
        </p:spPr>
        <p:txBody>
          <a:bodyPr wrap="square" rtlCol="0">
            <a:spAutoFit/>
          </a:bodyPr>
          <a:lstStyle/>
          <a:p>
            <a:r>
              <a:rPr lang="en-US" sz="2400" b="1" dirty="0">
                <a:solidFill>
                  <a:srgbClr val="7030A0"/>
                </a:solidFill>
              </a:rPr>
              <a:t>ECE 445 Student Team</a:t>
            </a:r>
          </a:p>
        </p:txBody>
      </p:sp>
      <p:sp>
        <p:nvSpPr>
          <p:cNvPr id="18" name="Equals 17">
            <a:extLst>
              <a:ext uri="{FF2B5EF4-FFF2-40B4-BE49-F238E27FC236}">
                <a16:creationId xmlns:a16="http://schemas.microsoft.com/office/drawing/2014/main" id="{AEFAB0FD-6210-3658-96C1-EF6D6869A464}"/>
              </a:ext>
            </a:extLst>
          </p:cNvPr>
          <p:cNvSpPr/>
          <p:nvPr/>
        </p:nvSpPr>
        <p:spPr>
          <a:xfrm>
            <a:off x="5370076" y="2976165"/>
            <a:ext cx="1522577" cy="904875"/>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2990BF0C-4ADB-E23B-62B7-641FCC73C867}"/>
              </a:ext>
            </a:extLst>
          </p:cNvPr>
          <p:cNvSpPr txBox="1"/>
          <p:nvPr/>
        </p:nvSpPr>
        <p:spPr>
          <a:xfrm>
            <a:off x="7955280" y="2295525"/>
            <a:ext cx="3972978" cy="3046988"/>
          </a:xfrm>
          <a:prstGeom prst="rect">
            <a:avLst/>
          </a:prstGeom>
          <a:noFill/>
        </p:spPr>
        <p:txBody>
          <a:bodyPr wrap="square" rtlCol="0">
            <a:spAutoFit/>
          </a:bodyPr>
          <a:lstStyle/>
          <a:p>
            <a:pPr algn="ctr"/>
            <a:r>
              <a:rPr lang="en-US" sz="3200" dirty="0"/>
              <a:t>Improved Watt Balance for an </a:t>
            </a:r>
            <a:r>
              <a:rPr lang="en-US" sz="3200" b="1" dirty="0"/>
              <a:t>educational</a:t>
            </a:r>
            <a:r>
              <a:rPr lang="en-US" sz="3200" dirty="0"/>
              <a:t>, exciting model of a complicated yet </a:t>
            </a:r>
            <a:r>
              <a:rPr lang="en-US" sz="3200" b="1" dirty="0"/>
              <a:t>tangible system</a:t>
            </a:r>
          </a:p>
        </p:txBody>
      </p:sp>
    </p:spTree>
    <p:extLst>
      <p:ext uri="{BB962C8B-B14F-4D97-AF65-F5344CB8AC3E}">
        <p14:creationId xmlns:p14="http://schemas.microsoft.com/office/powerpoint/2010/main" val="948721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toy building blocks with a person sitting on a chair&#10;&#10;Description automatically generated">
            <a:extLst>
              <a:ext uri="{FF2B5EF4-FFF2-40B4-BE49-F238E27FC236}">
                <a16:creationId xmlns:a16="http://schemas.microsoft.com/office/drawing/2014/main" id="{DB81C863-876E-AB91-CA26-A272A5F0BD0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6087"/>
          <a:stretch/>
        </p:blipFill>
        <p:spPr>
          <a:xfrm>
            <a:off x="3501146" y="410816"/>
            <a:ext cx="5189708" cy="6440557"/>
          </a:xfrm>
          <a:prstGeom prst="rect">
            <a:avLst/>
          </a:prstGeom>
        </p:spPr>
      </p:pic>
      <p:pic>
        <p:nvPicPr>
          <p:cNvPr id="6" name="Picture 5" descr="Close-up of a lego piece&#10;&#10;Description automatically generated">
            <a:extLst>
              <a:ext uri="{FF2B5EF4-FFF2-40B4-BE49-F238E27FC236}">
                <a16:creationId xmlns:a16="http://schemas.microsoft.com/office/drawing/2014/main" id="{45DD2019-CEBB-BD19-8EEB-2DC347827F84}"/>
              </a:ext>
            </a:extLst>
          </p:cNvPr>
          <p:cNvPicPr>
            <a:picLocks noChangeAspect="1"/>
          </p:cNvPicPr>
          <p:nvPr/>
        </p:nvPicPr>
        <p:blipFill rotWithShape="1">
          <a:blip r:embed="rId5">
            <a:extLst>
              <a:ext uri="{28A0092B-C50C-407E-A947-70E740481C1C}">
                <a14:useLocalDpi xmlns:a14="http://schemas.microsoft.com/office/drawing/2010/main" val="0"/>
              </a:ext>
            </a:extLst>
          </a:blip>
          <a:srcRect l="12165" r="32860" b="28169"/>
          <a:stretch/>
        </p:blipFill>
        <p:spPr>
          <a:xfrm rot="5400000">
            <a:off x="265012" y="1378258"/>
            <a:ext cx="2305882" cy="16962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 name="Straight Arrow Connector 7">
            <a:extLst>
              <a:ext uri="{FF2B5EF4-FFF2-40B4-BE49-F238E27FC236}">
                <a16:creationId xmlns:a16="http://schemas.microsoft.com/office/drawing/2014/main" id="{BFEB7411-6CD6-E392-FB01-67F911129884}"/>
              </a:ext>
            </a:extLst>
          </p:cNvPr>
          <p:cNvCxnSpPr>
            <a:cxnSpLocks/>
          </p:cNvCxnSpPr>
          <p:nvPr/>
        </p:nvCxnSpPr>
        <p:spPr>
          <a:xfrm flipH="1" flipV="1">
            <a:off x="2372079" y="2438400"/>
            <a:ext cx="2663747" cy="58309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333B08BD-DC07-7819-4279-65406125AD24}"/>
              </a:ext>
            </a:extLst>
          </p:cNvPr>
          <p:cNvCxnSpPr>
            <a:cxnSpLocks/>
          </p:cNvCxnSpPr>
          <p:nvPr/>
        </p:nvCxnSpPr>
        <p:spPr>
          <a:xfrm>
            <a:off x="6308035" y="1351720"/>
            <a:ext cx="2185087" cy="80407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72D85EC8-0080-5FA0-9C5C-EF683532A6D7}"/>
              </a:ext>
            </a:extLst>
          </p:cNvPr>
          <p:cNvSpPr txBox="1"/>
          <p:nvPr/>
        </p:nvSpPr>
        <p:spPr>
          <a:xfrm>
            <a:off x="412315" y="3716592"/>
            <a:ext cx="20665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Ultrasonic sensor</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7985715-6F68-C737-DC31-3A7314FCCF20}"/>
              </a:ext>
            </a:extLst>
          </p:cNvPr>
          <p:cNvSpPr txBox="1"/>
          <p:nvPr/>
        </p:nvSpPr>
        <p:spPr>
          <a:xfrm>
            <a:off x="9713094" y="3845801"/>
            <a:ext cx="15584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Laser pointer</a:t>
            </a:r>
          </a:p>
        </p:txBody>
      </p:sp>
      <p:sp>
        <p:nvSpPr>
          <p:cNvPr id="28" name="TextBox 27">
            <a:extLst>
              <a:ext uri="{FF2B5EF4-FFF2-40B4-BE49-F238E27FC236}">
                <a16:creationId xmlns:a16="http://schemas.microsoft.com/office/drawing/2014/main" id="{878942D9-3539-B130-9397-A5D395432937}"/>
              </a:ext>
            </a:extLst>
          </p:cNvPr>
          <p:cNvSpPr txBox="1"/>
          <p:nvPr/>
        </p:nvSpPr>
        <p:spPr>
          <a:xfrm>
            <a:off x="9713094" y="5273722"/>
            <a:ext cx="1492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Mass panels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E8106C24-507F-5350-77B6-A790B6D3E98F}"/>
              </a:ext>
            </a:extLst>
          </p:cNvPr>
          <p:cNvCxnSpPr>
            <a:cxnSpLocks/>
          </p:cNvCxnSpPr>
          <p:nvPr/>
        </p:nvCxnSpPr>
        <p:spPr>
          <a:xfrm>
            <a:off x="8059658" y="4515003"/>
            <a:ext cx="1653436" cy="69625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C5DCDF46-8FD0-25E9-41B3-1C970F603F5C}"/>
              </a:ext>
            </a:extLst>
          </p:cNvPr>
          <p:cNvCxnSpPr>
            <a:cxnSpLocks/>
          </p:cNvCxnSpPr>
          <p:nvPr/>
        </p:nvCxnSpPr>
        <p:spPr>
          <a:xfrm>
            <a:off x="4265688" y="4639045"/>
            <a:ext cx="5289129" cy="81934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3" name="TextBox 32">
            <a:extLst>
              <a:ext uri="{FF2B5EF4-FFF2-40B4-BE49-F238E27FC236}">
                <a16:creationId xmlns:a16="http://schemas.microsoft.com/office/drawing/2014/main" id="{A1612F52-ED9C-CE2E-B2AC-1298210BA13D}"/>
              </a:ext>
            </a:extLst>
          </p:cNvPr>
          <p:cNvSpPr txBox="1"/>
          <p:nvPr/>
        </p:nvSpPr>
        <p:spPr>
          <a:xfrm>
            <a:off x="412314" y="5381331"/>
            <a:ext cx="24833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Coils and magnets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within plastic casings</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5F2ACBEE-E205-2FFA-C45D-14388F848DBC}"/>
              </a:ext>
            </a:extLst>
          </p:cNvPr>
          <p:cNvCxnSpPr>
            <a:cxnSpLocks/>
          </p:cNvCxnSpPr>
          <p:nvPr/>
        </p:nvCxnSpPr>
        <p:spPr>
          <a:xfrm flipH="1">
            <a:off x="2637183" y="5172758"/>
            <a:ext cx="1493587" cy="28563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6" name="Straight Arrow Connector 35">
            <a:extLst>
              <a:ext uri="{FF2B5EF4-FFF2-40B4-BE49-F238E27FC236}">
                <a16:creationId xmlns:a16="http://schemas.microsoft.com/office/drawing/2014/main" id="{3AF39C39-1611-B097-E18A-096A5AF59F32}"/>
              </a:ext>
            </a:extLst>
          </p:cNvPr>
          <p:cNvCxnSpPr>
            <a:cxnSpLocks/>
          </p:cNvCxnSpPr>
          <p:nvPr/>
        </p:nvCxnSpPr>
        <p:spPr>
          <a:xfrm flipH="1">
            <a:off x="2772101" y="5458388"/>
            <a:ext cx="4874403" cy="20857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39" name="Picture 38" descr="A close up of a toy&#10;&#10;Description automatically generated">
            <a:extLst>
              <a:ext uri="{FF2B5EF4-FFF2-40B4-BE49-F238E27FC236}">
                <a16:creationId xmlns:a16="http://schemas.microsoft.com/office/drawing/2014/main" id="{2911C1F7-A67B-A594-C219-5C0F26DCF9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4931" y="528036"/>
            <a:ext cx="1319680" cy="12584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0" name="Straight Arrow Connector 39">
            <a:extLst>
              <a:ext uri="{FF2B5EF4-FFF2-40B4-BE49-F238E27FC236}">
                <a16:creationId xmlns:a16="http://schemas.microsoft.com/office/drawing/2014/main" id="{3327484B-623B-4333-2602-7E2DF1D652E2}"/>
              </a:ext>
            </a:extLst>
          </p:cNvPr>
          <p:cNvCxnSpPr>
            <a:cxnSpLocks/>
          </p:cNvCxnSpPr>
          <p:nvPr/>
        </p:nvCxnSpPr>
        <p:spPr>
          <a:xfrm flipH="1" flipV="1">
            <a:off x="4168898" y="1494606"/>
            <a:ext cx="1927102" cy="83896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42" name="TextBox 41">
            <a:extLst>
              <a:ext uri="{FF2B5EF4-FFF2-40B4-BE49-F238E27FC236}">
                <a16:creationId xmlns:a16="http://schemas.microsoft.com/office/drawing/2014/main" id="{5A02C946-F0A2-A294-1E7F-EC601EBD9067}"/>
              </a:ext>
            </a:extLst>
          </p:cNvPr>
          <p:cNvSpPr txBox="1"/>
          <p:nvPr/>
        </p:nvSpPr>
        <p:spPr>
          <a:xfrm>
            <a:off x="2827685" y="1786465"/>
            <a:ext cx="10374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Fulcrum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8C4FA5-62FC-2F3C-22DE-9865BD43C013}"/>
              </a:ext>
            </a:extLst>
          </p:cNvPr>
          <p:cNvSpPr txBox="1"/>
          <p:nvPr/>
        </p:nvSpPr>
        <p:spPr>
          <a:xfrm>
            <a:off x="5103977" y="173612"/>
            <a:ext cx="1632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Current Setup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7582217-AA42-E51D-CA37-41B98BE510E2}"/>
              </a:ext>
            </a:extLst>
          </p:cNvPr>
          <p:cNvPicPr>
            <a:picLocks noChangeAspect="1"/>
          </p:cNvPicPr>
          <p:nvPr/>
        </p:nvPicPr>
        <p:blipFill rotWithShape="1">
          <a:blip r:embed="rId7"/>
          <a:srcRect l="26967" t="26582" r="26863" b="8064"/>
          <a:stretch/>
        </p:blipFill>
        <p:spPr>
          <a:xfrm>
            <a:off x="9020832" y="153614"/>
            <a:ext cx="3031569" cy="2681983"/>
          </a:xfrm>
          <a:prstGeom prst="rect">
            <a:avLst/>
          </a:prstGeom>
        </p:spPr>
      </p:pic>
      <p:pic>
        <p:nvPicPr>
          <p:cNvPr id="22" name="Picture 21" descr="A close-up of a toy&#10;&#10;Description automatically generated">
            <a:extLst>
              <a:ext uri="{FF2B5EF4-FFF2-40B4-BE49-F238E27FC236}">
                <a16:creationId xmlns:a16="http://schemas.microsoft.com/office/drawing/2014/main" id="{B1882F1B-BEAA-4F76-F442-74E7DC2A582B}"/>
              </a:ext>
            </a:extLst>
          </p:cNvPr>
          <p:cNvPicPr>
            <a:picLocks noChangeAspect="1"/>
          </p:cNvPicPr>
          <p:nvPr/>
        </p:nvPicPr>
        <p:blipFill rotWithShape="1">
          <a:blip r:embed="rId8">
            <a:extLst>
              <a:ext uri="{28A0092B-C50C-407E-A947-70E740481C1C}">
                <a14:useLocalDpi xmlns:a14="http://schemas.microsoft.com/office/drawing/2010/main" val="0"/>
              </a:ext>
            </a:extLst>
          </a:blip>
          <a:srcRect l="18165" t="31010" r="39709"/>
          <a:stretch/>
        </p:blipFill>
        <p:spPr>
          <a:xfrm rot="5400000">
            <a:off x="8463546" y="2001173"/>
            <a:ext cx="1497631" cy="13808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0070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6D1D77B-9E36-4245-E0E7-F2E25EC6E7CC}"/>
              </a:ext>
            </a:extLst>
          </p:cNvPr>
          <p:cNvSpPr/>
          <p:nvPr/>
        </p:nvSpPr>
        <p:spPr>
          <a:xfrm>
            <a:off x="3017520" y="388049"/>
            <a:ext cx="6583680" cy="79560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7F6A94-CD44-FDA3-D29D-15132B3C89BC}"/>
              </a:ext>
            </a:extLst>
          </p:cNvPr>
          <p:cNvSpPr txBox="1"/>
          <p:nvPr/>
        </p:nvSpPr>
        <p:spPr>
          <a:xfrm>
            <a:off x="4017264" y="555016"/>
            <a:ext cx="5157216" cy="461665"/>
          </a:xfrm>
          <a:prstGeom prst="rect">
            <a:avLst/>
          </a:prstGeom>
          <a:noFill/>
        </p:spPr>
        <p:txBody>
          <a:bodyPr wrap="square" rtlCol="0">
            <a:spAutoFit/>
          </a:bodyPr>
          <a:lstStyle/>
          <a:p>
            <a:r>
              <a:rPr lang="en-US" sz="2400" b="1" dirty="0">
                <a:solidFill>
                  <a:srgbClr val="7030A0"/>
                </a:solidFill>
              </a:rPr>
              <a:t>ECE 445 Student Team Challenge</a:t>
            </a:r>
          </a:p>
        </p:txBody>
      </p:sp>
      <p:sp>
        <p:nvSpPr>
          <p:cNvPr id="4" name="Rectangle 3">
            <a:extLst>
              <a:ext uri="{FF2B5EF4-FFF2-40B4-BE49-F238E27FC236}">
                <a16:creationId xmlns:a16="http://schemas.microsoft.com/office/drawing/2014/main" id="{64BD0377-61D7-16EB-A5B5-5CB67608CFF1}"/>
              </a:ext>
            </a:extLst>
          </p:cNvPr>
          <p:cNvSpPr/>
          <p:nvPr/>
        </p:nvSpPr>
        <p:spPr>
          <a:xfrm>
            <a:off x="402336" y="1792224"/>
            <a:ext cx="5157216" cy="1170432"/>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38A3FB-9BCE-2A2D-CEC5-109CF6E4691F}"/>
              </a:ext>
            </a:extLst>
          </p:cNvPr>
          <p:cNvSpPr txBox="1"/>
          <p:nvPr/>
        </p:nvSpPr>
        <p:spPr>
          <a:xfrm>
            <a:off x="402336" y="2115830"/>
            <a:ext cx="5376672" cy="523220"/>
          </a:xfrm>
          <a:prstGeom prst="rect">
            <a:avLst/>
          </a:prstGeom>
          <a:noFill/>
        </p:spPr>
        <p:txBody>
          <a:bodyPr wrap="square" rtlCol="0">
            <a:spAutoFit/>
          </a:bodyPr>
          <a:lstStyle/>
          <a:p>
            <a:r>
              <a:rPr lang="en-US" sz="2800" b="1" dirty="0"/>
              <a:t>Control system including sensors</a:t>
            </a:r>
          </a:p>
        </p:txBody>
      </p:sp>
      <p:sp>
        <p:nvSpPr>
          <p:cNvPr id="6" name="Rectangle 5">
            <a:extLst>
              <a:ext uri="{FF2B5EF4-FFF2-40B4-BE49-F238E27FC236}">
                <a16:creationId xmlns:a16="http://schemas.microsoft.com/office/drawing/2014/main" id="{D7D28E37-749E-5CED-05A4-7B3F069803FB}"/>
              </a:ext>
            </a:extLst>
          </p:cNvPr>
          <p:cNvSpPr/>
          <p:nvPr/>
        </p:nvSpPr>
        <p:spPr>
          <a:xfrm>
            <a:off x="3517392" y="3317260"/>
            <a:ext cx="5157216" cy="1170432"/>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45FFE5-79D8-B10B-7944-9B233603439B}"/>
              </a:ext>
            </a:extLst>
          </p:cNvPr>
          <p:cNvSpPr txBox="1"/>
          <p:nvPr/>
        </p:nvSpPr>
        <p:spPr>
          <a:xfrm>
            <a:off x="3517392" y="3640866"/>
            <a:ext cx="5376672" cy="461665"/>
          </a:xfrm>
          <a:prstGeom prst="rect">
            <a:avLst/>
          </a:prstGeom>
          <a:noFill/>
        </p:spPr>
        <p:txBody>
          <a:bodyPr wrap="square" rtlCol="0">
            <a:spAutoFit/>
          </a:bodyPr>
          <a:lstStyle/>
          <a:p>
            <a:r>
              <a:rPr lang="en-US" sz="2400" b="1" dirty="0"/>
              <a:t>Work with cost, size, speed constraints</a:t>
            </a:r>
          </a:p>
        </p:txBody>
      </p:sp>
      <p:sp>
        <p:nvSpPr>
          <p:cNvPr id="8" name="Rectangle 7">
            <a:extLst>
              <a:ext uri="{FF2B5EF4-FFF2-40B4-BE49-F238E27FC236}">
                <a16:creationId xmlns:a16="http://schemas.microsoft.com/office/drawing/2014/main" id="{A7CD1D30-5CEE-284D-2F31-7A36BC58362C}"/>
              </a:ext>
            </a:extLst>
          </p:cNvPr>
          <p:cNvSpPr/>
          <p:nvPr/>
        </p:nvSpPr>
        <p:spPr>
          <a:xfrm>
            <a:off x="6595872" y="4811298"/>
            <a:ext cx="5376672" cy="1170432"/>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1C3D840-CF46-1D5F-EF6C-EC1F8D318F76}"/>
              </a:ext>
            </a:extLst>
          </p:cNvPr>
          <p:cNvSpPr txBox="1"/>
          <p:nvPr/>
        </p:nvSpPr>
        <p:spPr>
          <a:xfrm>
            <a:off x="6595872" y="5134904"/>
            <a:ext cx="5547360" cy="523220"/>
          </a:xfrm>
          <a:prstGeom prst="rect">
            <a:avLst/>
          </a:prstGeom>
          <a:noFill/>
        </p:spPr>
        <p:txBody>
          <a:bodyPr wrap="square" rtlCol="0">
            <a:spAutoFit/>
          </a:bodyPr>
          <a:lstStyle/>
          <a:p>
            <a:r>
              <a:rPr lang="en-US" sz="2800" b="1" dirty="0"/>
              <a:t>Science communication / pedagogy</a:t>
            </a:r>
          </a:p>
        </p:txBody>
      </p:sp>
    </p:spTree>
    <p:extLst>
      <p:ext uri="{BB962C8B-B14F-4D97-AF65-F5344CB8AC3E}">
        <p14:creationId xmlns:p14="http://schemas.microsoft.com/office/powerpoint/2010/main" val="3392625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898</Words>
  <Application>Microsoft Office PowerPoint</Application>
  <PresentationFormat>Widescreen</PresentationFormat>
  <Paragraphs>63</Paragraphs>
  <Slides>7</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Calibri</vt:lpstr>
      <vt:lpstr>Calibri Light</vt:lpstr>
      <vt:lpstr>Cambria Math</vt:lpstr>
      <vt:lpstr>Roboto</vt:lpstr>
      <vt:lpstr>Times New Roman</vt:lpstr>
      <vt:lpstr>Office Theme</vt:lpstr>
      <vt:lpstr>1_Office Theme</vt:lpstr>
      <vt:lpstr>The Watt Balance: Control Systems, Optimization, and Pedagogy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Watt Balance: Control Systems, Optimization, and Pedagogy</dc:title>
  <dc:creator>Pope, Daniela</dc:creator>
  <cp:lastModifiedBy>Pope, Daniela</cp:lastModifiedBy>
  <cp:revision>1</cp:revision>
  <dcterms:created xsi:type="dcterms:W3CDTF">2024-01-15T16:00:30Z</dcterms:created>
  <dcterms:modified xsi:type="dcterms:W3CDTF">2024-01-15T19:00:57Z</dcterms:modified>
</cp:coreProperties>
</file>